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00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mponents/card/#exampl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mponents/carousel/#with-indicator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etbootstrap.com/docs/5.1/components/navbar/#supported-conten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ntent/figure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mponents/carousel/#with-control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BC81-E11B-4646-9EAC-7F10ED8CC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Blog template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EC60BB-6E42-FF46-A790-067F55B429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Taught by </a:t>
            </a:r>
            <a:r>
              <a:rPr lang="en-US" dirty="0" err="1"/>
              <a:t>Yossef</a:t>
            </a:r>
            <a:r>
              <a:rPr lang="en-US" dirty="0"/>
              <a:t> Ayman </a:t>
            </a:r>
            <a:r>
              <a:rPr lang="en-US" dirty="0" err="1"/>
              <a:t>Zedan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453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DD574D-346E-F84A-B044-F946076D6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534" y="2856484"/>
            <a:ext cx="11176265" cy="258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244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First thing we have here is &lt;footer&gt;. Then we have container to make sure that there will not be x-axis scrolling because of the responsive design of the grid system.</a:t>
            </a:r>
          </a:p>
          <a:p>
            <a:pPr marL="0" indent="0">
              <a:buNone/>
            </a:pPr>
            <a:r>
              <a:rPr lang="en-US" dirty="0"/>
              <a:t>Secondly, &lt;div class="row align-items-center justify-content-center justify-content-lg-start"&gt;</a:t>
            </a:r>
          </a:p>
          <a:p>
            <a:pPr marL="0" indent="0">
              <a:buNone/>
            </a:pPr>
            <a:r>
              <a:rPr lang="en-US" dirty="0"/>
              <a:t>Thirdly, &lt;div class="col-lg-3 col-6"&gt;</a:t>
            </a:r>
          </a:p>
        </p:txBody>
      </p:sp>
    </p:spTree>
    <p:extLst>
      <p:ext uri="{BB962C8B-B14F-4D97-AF65-F5344CB8AC3E}">
        <p14:creationId xmlns:p14="http://schemas.microsoft.com/office/powerpoint/2010/main" val="4072779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Popular posts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0FC70C-2EDE-A34C-897A-4B27FA098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744685"/>
            <a:ext cx="9601200" cy="4783092"/>
          </a:xfrm>
        </p:spPr>
      </p:pic>
    </p:spTree>
    <p:extLst>
      <p:ext uri="{BB962C8B-B14F-4D97-AF65-F5344CB8AC3E}">
        <p14:creationId xmlns:p14="http://schemas.microsoft.com/office/powerpoint/2010/main" val="738770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Popular posts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Multiple rows, same width and they consist of cards.</a:t>
            </a:r>
          </a:p>
          <a:p>
            <a:pPr marL="0" indent="0">
              <a:buNone/>
            </a:pPr>
            <a:r>
              <a:rPr lang="en-US" dirty="0"/>
              <a:t>We will add container, &lt;h1 class="display-6 mb-3"&gt;Popular posts&lt;/h1&gt;.</a:t>
            </a:r>
          </a:p>
          <a:p>
            <a:pPr marL="0" indent="0">
              <a:buNone/>
            </a:pPr>
            <a:r>
              <a:rPr lang="en-US" dirty="0"/>
              <a:t>Secondly, we will add &lt;div class="row"&gt;.</a:t>
            </a:r>
          </a:p>
          <a:p>
            <a:pPr marL="0" indent="0">
              <a:buNone/>
            </a:pPr>
            <a:r>
              <a:rPr lang="en-US" dirty="0"/>
              <a:t>Thirdly, &lt;div class="col-md-4 col-6 mb-3"&gt;. Then the cards with its content from: </a:t>
            </a:r>
            <a:r>
              <a:rPr lang="en-US" dirty="0">
                <a:hlinkClick r:id="rId2"/>
              </a:rPr>
              <a:t>https://getbootstrap.com/docs/5.1/components/card/#example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8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Post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B334E6-16BB-8044-8505-F46EC7E913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625255"/>
            <a:ext cx="9601200" cy="5021953"/>
          </a:xfrm>
        </p:spPr>
      </p:pic>
    </p:spTree>
    <p:extLst>
      <p:ext uri="{BB962C8B-B14F-4D97-AF65-F5344CB8AC3E}">
        <p14:creationId xmlns:p14="http://schemas.microsoft.com/office/powerpoint/2010/main" val="2938120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Post 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 usual, container or container-fluid.</a:t>
            </a:r>
          </a:p>
          <a:p>
            <a:pPr marL="0" indent="0">
              <a:buNone/>
            </a:pPr>
            <a:r>
              <a:rPr lang="en-US" dirty="0"/>
              <a:t>We can see a badge, we will add &lt;span class="badge fs-3 </a:t>
            </a:r>
            <a:r>
              <a:rPr lang="en-US" dirty="0" err="1"/>
              <a:t>bg</a:t>
            </a:r>
            <a:r>
              <a:rPr lang="en-US" dirty="0"/>
              <a:t>-success"&gt;New&lt;/span&gt;</a:t>
            </a:r>
          </a:p>
          <a:p>
            <a:pPr marL="0" indent="0">
              <a:buNone/>
            </a:pPr>
            <a:r>
              <a:rPr lang="en-US" dirty="0"/>
              <a:t>&lt;span class="fs-2 ms-3"&gt;Post Example&lt;/span&gt; To avoid using grid system for this sentence.</a:t>
            </a:r>
          </a:p>
          <a:p>
            <a:pPr marL="0" indent="0">
              <a:buNone/>
            </a:pPr>
            <a:r>
              <a:rPr lang="en-US" dirty="0"/>
              <a:t>We will use &lt;div class="w-100"&gt;&lt;/div&gt; to break the line instead of &lt;</a:t>
            </a:r>
            <a:r>
              <a:rPr lang="en-US" dirty="0" err="1"/>
              <a:t>br</a:t>
            </a:r>
            <a:r>
              <a:rPr lang="en-US" dirty="0"/>
              <a:t>&gt;.</a:t>
            </a:r>
          </a:p>
          <a:p>
            <a:pPr marL="0" indent="0">
              <a:buNone/>
            </a:pPr>
            <a:r>
              <a:rPr lang="en-US" dirty="0"/>
              <a:t>&lt;p class="lead mt-3 text-muted fs-3"&gt;Subtitle&lt;/p&gt;</a:t>
            </a:r>
          </a:p>
          <a:p>
            <a:pPr marL="0" indent="0">
              <a:buNone/>
            </a:pPr>
            <a:r>
              <a:rPr lang="en-US" dirty="0"/>
              <a:t>Then, we will use grid system, two col-md-6. One for the carousel and one for the content.</a:t>
            </a:r>
          </a:p>
          <a:p>
            <a:pPr marL="0" indent="0">
              <a:buNone/>
            </a:pPr>
            <a:r>
              <a:rPr lang="en-US" dirty="0"/>
              <a:t>Carousel: </a:t>
            </a:r>
            <a:r>
              <a:rPr lang="en-US" dirty="0">
                <a:hlinkClick r:id="rId2"/>
              </a:rPr>
              <a:t>https://getbootstrap.com/docs/5.1/components/carousel/#with-indicators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277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Related posts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Same concept of featured posts</a:t>
            </a:r>
          </a:p>
        </p:txBody>
      </p:sp>
    </p:spTree>
    <p:extLst>
      <p:ext uri="{BB962C8B-B14F-4D97-AF65-F5344CB8AC3E}">
        <p14:creationId xmlns:p14="http://schemas.microsoft.com/office/powerpoint/2010/main" val="1165927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Navbar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8FB4A-95B2-D74D-9D4B-B26A35939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44522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 we can see in the image below, we have a navbar with a navbar brand and a list.</a:t>
            </a:r>
          </a:p>
          <a:p>
            <a:pPr marL="0" indent="0">
              <a:buNone/>
            </a:pPr>
            <a:r>
              <a:rPr lang="en-US" dirty="0"/>
              <a:t>We will copy the navbar: </a:t>
            </a:r>
            <a:r>
              <a:rPr lang="en-US" dirty="0">
                <a:hlinkClick r:id="rId2"/>
              </a:rPr>
              <a:t>https://getbootstrap.com/docs/5.1/components/navbar/#supported-content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We will delete the form and Keep the list item “link” and “Home”</a:t>
            </a:r>
          </a:p>
          <a:p>
            <a:pPr marL="0" indent="0">
              <a:buNone/>
            </a:pPr>
            <a:r>
              <a:rPr lang="en-US" dirty="0"/>
              <a:t>Let’s talk about the navbar-brand. </a:t>
            </a:r>
          </a:p>
          <a:p>
            <a:r>
              <a:rPr lang="en-US" dirty="0"/>
              <a:t>We will add &lt;a class="navbar-brand" </a:t>
            </a:r>
            <a:r>
              <a:rPr lang="en-US" dirty="0" err="1"/>
              <a:t>href</a:t>
            </a:r>
            <a:r>
              <a:rPr lang="en-US" dirty="0"/>
              <a:t>="#"&gt; &lt;</a:t>
            </a:r>
            <a:r>
              <a:rPr lang="en-US" dirty="0" err="1"/>
              <a:t>svg</a:t>
            </a:r>
            <a:r>
              <a:rPr lang="en-US" dirty="0"/>
              <a:t>&gt; </a:t>
            </a:r>
            <a:r>
              <a:rPr lang="en-US" dirty="0">
                <a:solidFill>
                  <a:srgbClr val="FF0000"/>
                </a:solidFill>
              </a:rPr>
              <a:t>Your Name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We have the list on the right side. We can find here </a:t>
            </a:r>
            <a:r>
              <a:rPr lang="en-US" dirty="0"/>
              <a:t>&lt;ul class="navbar-nav </a:t>
            </a:r>
            <a:r>
              <a:rPr lang="en-US" dirty="0">
                <a:solidFill>
                  <a:srgbClr val="FF0000"/>
                </a:solidFill>
              </a:rPr>
              <a:t>me-auto</a:t>
            </a:r>
            <a:r>
              <a:rPr lang="en-US" dirty="0"/>
              <a:t> mb-2 mb-lg-0"&gt; me-auto which stands for margin right auto; it makes the list occupy right space as much as possible. We want to make it occupy left space as much as possible. Instead of me-auto, we will add </a:t>
            </a:r>
            <a:r>
              <a:rPr lang="en-US" dirty="0" err="1"/>
              <a:t>ms</a:t>
            </a:r>
            <a:r>
              <a:rPr lang="en-US" dirty="0"/>
              <a:t>-auto “margin-left: auto;”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FC8DB0-ABD5-FA4A-A965-E54D330C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663126"/>
            <a:ext cx="9971314" cy="40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13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Introduction Section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29885E-74C6-894F-82DD-FB373577C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667351"/>
            <a:ext cx="9601200" cy="3947160"/>
          </a:xfrm>
        </p:spPr>
      </p:pic>
    </p:spTree>
    <p:extLst>
      <p:ext uri="{BB962C8B-B14F-4D97-AF65-F5344CB8AC3E}">
        <p14:creationId xmlns:p14="http://schemas.microsoft.com/office/powerpoint/2010/main" val="1699438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Featured posts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78D55C-87DE-FE46-8FBA-2C93F6458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878600"/>
            <a:ext cx="9601200" cy="2515263"/>
          </a:xfrm>
        </p:spPr>
      </p:pic>
    </p:spTree>
    <p:extLst>
      <p:ext uri="{BB962C8B-B14F-4D97-AF65-F5344CB8AC3E}">
        <p14:creationId xmlns:p14="http://schemas.microsoft.com/office/powerpoint/2010/main" val="1649513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Featured posts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First thing we will do as usual is the container or container fluid. Then, we will add</a:t>
            </a:r>
          </a:p>
          <a:p>
            <a:pPr marL="0" indent="0">
              <a:buNone/>
            </a:pPr>
            <a:r>
              <a:rPr lang="en-US" dirty="0"/>
              <a:t> &lt;h3 class="mt-5 mb-3"&gt;Featured Posts&lt;/h3&gt;</a:t>
            </a:r>
          </a:p>
          <a:p>
            <a:pPr marL="0" indent="0">
              <a:buNone/>
            </a:pPr>
            <a:r>
              <a:rPr lang="en-US" dirty="0"/>
              <a:t>Secondly, do you remember what we can use inside bootstrap that has caption like these? </a:t>
            </a:r>
            <a:r>
              <a:rPr lang="en-US" dirty="0">
                <a:solidFill>
                  <a:srgbClr val="FF0000"/>
                </a:solidFill>
              </a:rPr>
              <a:t>The figures: </a:t>
            </a:r>
            <a:r>
              <a:rPr lang="en-US" dirty="0">
                <a:solidFill>
                  <a:srgbClr val="FF0000"/>
                </a:solidFill>
                <a:hlinkClick r:id="rId2"/>
              </a:rPr>
              <a:t>https://getbootstrap.com/docs/5.1/content/figures/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We will add &lt;div class="row"&gt; &lt;/div&gt; and every figure will have &lt;div class="col-lg-3 col-6"&gt;&lt;/div&gt;</a:t>
            </a:r>
          </a:p>
          <a:p>
            <a:pPr marL="0" indent="0">
              <a:buNone/>
            </a:pPr>
            <a:r>
              <a:rPr lang="en-US" dirty="0"/>
              <a:t>This means that the width of the large screen can take up to 12/3 = 4 figures. If we add more, the layout will be broken. Smaller than this screen, we will see two columns in the row because 12/6 = 2.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13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Carousel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5111F0-B4A3-E24D-838E-5568A5835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3540461"/>
            <a:ext cx="9601200" cy="1191540"/>
          </a:xfrm>
        </p:spPr>
      </p:pic>
    </p:spTree>
    <p:extLst>
      <p:ext uri="{BB962C8B-B14F-4D97-AF65-F5344CB8AC3E}">
        <p14:creationId xmlns:p14="http://schemas.microsoft.com/office/powerpoint/2010/main" val="166636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Carousel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checkout this carousel: </a:t>
            </a:r>
            <a:r>
              <a:rPr lang="en-US" dirty="0">
                <a:hlinkClick r:id="rId2"/>
              </a:rPr>
              <a:t>https://getbootstrap.com/docs/5.1/components/carousel/#with-controls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 main difference, in the screenshot we have text but in the link we have image.</a:t>
            </a:r>
          </a:p>
          <a:p>
            <a:pPr marL="0" indent="0">
              <a:buNone/>
            </a:pPr>
            <a:r>
              <a:rPr lang="en-US" dirty="0"/>
              <a:t>The purpose of this carousel is to know that I can add even a grid system inside the carousel item.</a:t>
            </a:r>
          </a:p>
          <a:p>
            <a:pPr marL="0" indent="0">
              <a:buNone/>
            </a:pPr>
            <a:r>
              <a:rPr lang="en-US" dirty="0"/>
              <a:t>For example, we have &lt;div class="carousel-item active"&gt;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="..." class="d-block w-100" alt="..."&gt;  &lt;/div&gt; </a:t>
            </a:r>
            <a:br>
              <a:rPr lang="en-US" dirty="0"/>
            </a:br>
            <a:r>
              <a:rPr lang="en-US" dirty="0"/>
              <a:t>For our carousel, we will add &lt;div class="row"&gt; &lt;div class="col-6"&gt;&lt;/div&gt;&lt;/div&gt;</a:t>
            </a:r>
          </a:p>
          <a:p>
            <a:pPr marL="0" indent="0">
              <a:buNone/>
            </a:pPr>
            <a:r>
              <a:rPr lang="en-US" dirty="0"/>
              <a:t>We don’t need containers because the carousel is already responsive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11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Contact 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CFD9E9-1015-6549-9C19-A9EECAD32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736489"/>
            <a:ext cx="9601200" cy="2799485"/>
          </a:xfrm>
        </p:spPr>
      </p:pic>
    </p:spTree>
    <p:extLst>
      <p:ext uri="{BB962C8B-B14F-4D97-AF65-F5344CB8AC3E}">
        <p14:creationId xmlns:p14="http://schemas.microsoft.com/office/powerpoint/2010/main" val="1258520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94C2-1AD8-0347-85F2-1C1B831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Contact 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44343-D96F-2849-9AB5-09396B13E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this contact form, we can add the JS for the validation. Then we can add required inputs, invalid and valid feedback</a:t>
            </a:r>
          </a:p>
        </p:txBody>
      </p:sp>
    </p:spTree>
    <p:extLst>
      <p:ext uri="{BB962C8B-B14F-4D97-AF65-F5344CB8AC3E}">
        <p14:creationId xmlns:p14="http://schemas.microsoft.com/office/powerpoint/2010/main" val="237359115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500</TotalTime>
  <Words>715</Words>
  <Application>Microsoft Macintosh PowerPoint</Application>
  <PresentationFormat>Widescreen</PresentationFormat>
  <Paragraphs>49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Franklin Gothic Book</vt:lpstr>
      <vt:lpstr>Crop</vt:lpstr>
      <vt:lpstr>Blog template</vt:lpstr>
      <vt:lpstr>Navbar</vt:lpstr>
      <vt:lpstr>Introduction Section</vt:lpstr>
      <vt:lpstr>Featured posts</vt:lpstr>
      <vt:lpstr>Featured posts</vt:lpstr>
      <vt:lpstr>Carousel</vt:lpstr>
      <vt:lpstr>Carousel</vt:lpstr>
      <vt:lpstr>Contact Form</vt:lpstr>
      <vt:lpstr>Contact Form</vt:lpstr>
      <vt:lpstr>Footer</vt:lpstr>
      <vt:lpstr>Footer</vt:lpstr>
      <vt:lpstr>Popular posts</vt:lpstr>
      <vt:lpstr>Popular posts</vt:lpstr>
      <vt:lpstr>Post Example</vt:lpstr>
      <vt:lpstr>Post Example</vt:lpstr>
      <vt:lpstr>Related posts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 template</dc:title>
  <dc:creator>Microsoft Office User</dc:creator>
  <cp:lastModifiedBy>Microsoft Office User</cp:lastModifiedBy>
  <cp:revision>2</cp:revision>
  <dcterms:created xsi:type="dcterms:W3CDTF">2021-08-19T20:19:56Z</dcterms:created>
  <dcterms:modified xsi:type="dcterms:W3CDTF">2021-08-20T14:27:47Z</dcterms:modified>
</cp:coreProperties>
</file>

<file path=docProps/thumbnail.jpeg>
</file>